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27" r:id="rId2"/>
    <p:sldId id="265" r:id="rId3"/>
    <p:sldId id="328" r:id="rId4"/>
    <p:sldId id="333" r:id="rId5"/>
    <p:sldId id="332" r:id="rId6"/>
    <p:sldId id="331" r:id="rId7"/>
    <p:sldId id="337" r:id="rId8"/>
    <p:sldId id="336" r:id="rId9"/>
    <p:sldId id="335" r:id="rId10"/>
    <p:sldId id="362" r:id="rId11"/>
    <p:sldId id="338" r:id="rId12"/>
    <p:sldId id="363" r:id="rId13"/>
    <p:sldId id="364" r:id="rId14"/>
    <p:sldId id="339" r:id="rId15"/>
    <p:sldId id="340" r:id="rId16"/>
    <p:sldId id="341" r:id="rId17"/>
    <p:sldId id="342" r:id="rId18"/>
    <p:sldId id="343" r:id="rId19"/>
    <p:sldId id="344" r:id="rId20"/>
    <p:sldId id="345" r:id="rId21"/>
    <p:sldId id="346" r:id="rId22"/>
    <p:sldId id="347" r:id="rId23"/>
    <p:sldId id="348" r:id="rId24"/>
    <p:sldId id="349" r:id="rId25"/>
    <p:sldId id="350" r:id="rId26"/>
    <p:sldId id="351" r:id="rId27"/>
    <p:sldId id="352" r:id="rId28"/>
    <p:sldId id="354" r:id="rId29"/>
    <p:sldId id="355" r:id="rId30"/>
    <p:sldId id="356" r:id="rId31"/>
    <p:sldId id="357" r:id="rId32"/>
    <p:sldId id="358" r:id="rId33"/>
    <p:sldId id="359" r:id="rId34"/>
    <p:sldId id="360" r:id="rId35"/>
    <p:sldId id="326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27"/>
    <p:penClr>
      <a:srgbClr val="FF0000"/>
    </p:penClr>
  </p:showPr>
  <p:clrMru>
    <a:srgbClr val="0033CC"/>
    <a:srgbClr val="006600"/>
    <a:srgbClr val="66FFFF"/>
    <a:srgbClr val="D6009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88" autoAdjust="0"/>
    <p:restoredTop sz="86429" autoAdjust="0"/>
  </p:normalViewPr>
  <p:slideViewPr>
    <p:cSldViewPr>
      <p:cViewPr varScale="1">
        <p:scale>
          <a:sx n="112" d="100"/>
          <a:sy n="112" d="100"/>
        </p:scale>
        <p:origin x="-86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55D5-F2CD-4C68-A8EF-E21F38AAB9AE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0A85FC7-B68C-490B-B08D-9C41136680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55D5-F2CD-4C68-A8EF-E21F38AAB9AE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5FC7-B68C-490B-B08D-9C41136680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55D5-F2CD-4C68-A8EF-E21F38AAB9AE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5FC7-B68C-490B-B08D-9C41136680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55D5-F2CD-4C68-A8EF-E21F38AAB9AE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5FC7-B68C-490B-B08D-9C41136680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55D5-F2CD-4C68-A8EF-E21F38AAB9AE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0A85FC7-B68C-490B-B08D-9C41136680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55D5-F2CD-4C68-A8EF-E21F38AAB9AE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5FC7-B68C-490B-B08D-9C41136680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55D5-F2CD-4C68-A8EF-E21F38AAB9AE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5FC7-B68C-490B-B08D-9C41136680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55D5-F2CD-4C68-A8EF-E21F38AAB9AE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5FC7-B68C-490B-B08D-9C41136680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55D5-F2CD-4C68-A8EF-E21F38AAB9AE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5FC7-B68C-490B-B08D-9C41136680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55D5-F2CD-4C68-A8EF-E21F38AAB9AE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5FC7-B68C-490B-B08D-9C41136680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55D5-F2CD-4C68-A8EF-E21F38AAB9AE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0A85FC7-B68C-490B-B08D-9C41136680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CDE55D5-F2CD-4C68-A8EF-E21F38AAB9AE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0A85FC7-B68C-490B-B08D-9C41136680C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9937104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3528" y="188640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№28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города Кузнецка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9592" y="2132856"/>
            <a:ext cx="756084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Система работы по художественно – эстетическому развитию детей в группе «Морячок"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6016" y="5517232"/>
            <a:ext cx="442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Подготовила воспитатель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группы</a:t>
            </a:r>
          </a:p>
          <a:p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Майорова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Ольга Александровна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03848" y="836712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«Книжный»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94398">
            <a:off x="525444" y="373868"/>
            <a:ext cx="2818646" cy="39461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14359">
            <a:off x="5889851" y="94731"/>
            <a:ext cx="2853654" cy="428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6660232" y="4581128"/>
            <a:ext cx="2483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«Физического воспитания»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23\Desktop\Фото для проекта\фото для проекта\DSCN31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91952">
            <a:off x="3494230" y="2762198"/>
            <a:ext cx="2881328" cy="3841771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67544" y="4725144"/>
            <a:ext cx="30243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«Изобразительной деятельности»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07504" y="188640"/>
            <a:ext cx="9036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занятий музыкой и танцами используем музыкальный зал. </a:t>
            </a:r>
          </a:p>
        </p:txBody>
      </p:sp>
      <p:pic>
        <p:nvPicPr>
          <p:cNvPr id="9219" name="Picture 3" descr="C:\Users\123\Desktop\Фото для проекта\фото 1 апреля 2019\DSCN3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28656">
            <a:off x="589018" y="3522330"/>
            <a:ext cx="3744416" cy="28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C:\Users\123\Desktop\Новая папка (2)\IMG_06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573016"/>
            <a:ext cx="4067944" cy="3050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836712"/>
            <a:ext cx="4211072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18" name="Picture 2" descr="C:\Users\123\Desktop\День рождения Деда Мороза\IMG-20181116-WA00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76347">
            <a:off x="4836532" y="1294505"/>
            <a:ext cx="3762119" cy="27894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3708" y="116632"/>
            <a:ext cx="78887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занятий изобразительным творчеством используется группа.</a:t>
            </a:r>
          </a:p>
          <a:p>
            <a:pPr algn="ctr"/>
            <a:endParaRPr lang="ru-RU" dirty="0"/>
          </a:p>
        </p:txBody>
      </p:sp>
      <p:pic>
        <p:nvPicPr>
          <p:cNvPr id="10243" name="Picture 3" descr="C:\Users\123\Desktop\Фото Тамары\рисунки чайник\Изображение 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92696"/>
            <a:ext cx="2843808" cy="2132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6" name="Picture 6" descr="C:\Users\123\Desktop\Фото для проекта\фото для проекта\DSCN31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548680"/>
            <a:ext cx="3347864" cy="2510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 descr="C:\Users\123\Desktop\Фото с моего телефона\20190214_0957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2492896"/>
            <a:ext cx="3651898" cy="2054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 descr="C:\Users\123\Desktop\Фото Тамары\Фото на сайт группа разноцветные ладошки\DSCN29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4149080"/>
            <a:ext cx="3227851" cy="242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7" name="Picture 7" descr="C:\Users\123\Desktop\ффото 23 февраля\20190222_0947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2492895"/>
            <a:ext cx="3528392" cy="1984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8" name="Picture 8" descr="D:\МАМА\ФОТОГРАФИИ\DSCN238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52120" y="4149080"/>
            <a:ext cx="3227850" cy="2420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C:\Users\123\Desktop\Фото для проекта\фото для проекта\DSCN32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3959424" cy="2969568"/>
          </a:xfrm>
          <a:prstGeom prst="rect">
            <a:avLst/>
          </a:prstGeom>
          <a:noFill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1475656" y="2780928"/>
            <a:ext cx="460851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 descr="C:\Users\123\Desktop\Фото для проекта\фото для проекта\DSCN32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573016"/>
            <a:ext cx="3816424" cy="286231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139952" y="188640"/>
            <a:ext cx="4824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занятий на прогулке используем оборудование, выносной материал, мелки.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520" y="0"/>
            <a:ext cx="87129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Эффективно используется раздевалка в ней размещаются выставки фотографий, рисунков детей, поделок из природного материала.</a:t>
            </a:r>
          </a:p>
          <a:p>
            <a:endParaRPr lang="ru-RU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980728"/>
            <a:ext cx="4320480" cy="2514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32978">
            <a:off x="302429" y="1258600"/>
            <a:ext cx="3967819" cy="45247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C:\Users\123\Desktop\Новая папка\для ТН\Изображение 0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422330">
            <a:off x="3063744" y="3158319"/>
            <a:ext cx="5047474" cy="3586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436096" y="116632"/>
            <a:ext cx="33123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Созданная в группе предметно-развивающая среда способствует познавательному развитию, развитию интереса к миру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3501008"/>
            <a:ext cx="374441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искусства, навыков в изобразительной, музыкальной, театрализованной деятельности, творчеству.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965768">
            <a:off x="367122" y="737506"/>
            <a:ext cx="4904686" cy="27588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Picture 3" descr="C:\Users\123\AppData\Local\Temp\WPDNSE\{014A00F1-0172-0180-8701-770185011701}\20190520_0814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003050">
            <a:off x="3597211" y="3171180"/>
            <a:ext cx="4860032" cy="2733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0"/>
            <a:ext cx="8964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 компонент: Организация образовательного процесса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(работа с детьми и родителями)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3933056"/>
            <a:ext cx="47525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Взаимодействие педагогов и детей осуществляется с учетом дифференцированного подхода и включает разнообразные формы и методы работы: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групповые и подгрупповые занятия,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праздники, развлечения, конкурсы,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недели творчества,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выставки рисунков и поделок;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дидактические игры, и т.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123\Desktop\Фото Тамары\Фото на сайт группа разноцветные ладошки\DSCN29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35278">
            <a:off x="817699" y="992747"/>
            <a:ext cx="3572804" cy="2679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61598">
            <a:off x="4459279" y="4115883"/>
            <a:ext cx="4388476" cy="22567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148064" y="836712"/>
            <a:ext cx="3888432" cy="3211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Система педагогического взаимодействия педагогов и детей, направленная на художественно - эстетическое развитие, строится в группе в трех направлениях: 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Непосредственно образовательная деятельность;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Совместная деятельность педагогов и детей; 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Самостоятельная деятельность детей.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115616" y="25649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611560" y="261710"/>
            <a:ext cx="8136904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группе мы используем разные дидактические игры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 descr="C:\Users\123\Desktop\Фото для проекта\фото для проекта\DSCN3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908720"/>
            <a:ext cx="4416491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292080" y="1340768"/>
            <a:ext cx="328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«Народные промыслы»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4" descr="C:\Users\123\Desktop\Фото для проекта\фото для проекта\DSCN31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068960"/>
            <a:ext cx="4668011" cy="3501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11560" y="5013176"/>
            <a:ext cx="3070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«Подбери цвета»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87624" y="1196751"/>
            <a:ext cx="403244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«Разноцветные ниточки»</a:t>
            </a:r>
          </a:p>
          <a:p>
            <a:pPr algn="ctr"/>
            <a:endParaRPr lang="ru-RU" dirty="0"/>
          </a:p>
        </p:txBody>
      </p:sp>
      <p:pic>
        <p:nvPicPr>
          <p:cNvPr id="32770" name="Picture 2" descr="https://www.maam.ru/upload/blogs/detsad-218053-14069940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88576">
            <a:off x="5201559" y="284843"/>
            <a:ext cx="3657598" cy="3657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652120" y="5445224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«Разрезные картинки»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29" name="Picture 1" descr="C:\Users\123\Desktop\Фото и видео с телефона мамы\20180129_0953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19036">
            <a:off x="257115" y="3283562"/>
            <a:ext cx="5501601" cy="309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724128" y="980728"/>
            <a:ext cx="30243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«Подбери элемент»</a:t>
            </a:r>
          </a:p>
          <a:p>
            <a:pPr algn="ctr"/>
            <a:endParaRPr lang="ru-RU" dirty="0"/>
          </a:p>
        </p:txBody>
      </p:sp>
      <p:pic>
        <p:nvPicPr>
          <p:cNvPr id="31745" name="Picture 1" descr="C:\Users\123\Desktop\Фото и видео с телефона мамы\20180129_0954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98517">
            <a:off x="270047" y="566366"/>
            <a:ext cx="5248583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87624" y="5013176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«Магнитная мозаика»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42931">
            <a:off x="4415662" y="2125063"/>
            <a:ext cx="3849363" cy="4623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23528" y="116632"/>
            <a:ext cx="30243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«Нельзя вырастить полноценного человека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без воспитания в нем чувства прекрасного…»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Р.Тагор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123\Desktop\Фото для проекта\фото 1 апреля 2019\DSCN3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260648"/>
            <a:ext cx="5100058" cy="3825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123\Desktop\Фото Тамары\Фото на сайт группа разноцветные ладошки\DSCN29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356991"/>
            <a:ext cx="4680520" cy="3267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9552" y="188640"/>
            <a:ext cx="83529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Альбомы для рассматривания</a:t>
            </a:r>
          </a:p>
          <a:p>
            <a:pPr algn="ctr"/>
            <a:endParaRPr lang="ru-RU" dirty="0"/>
          </a:p>
        </p:txBody>
      </p:sp>
      <p:pic>
        <p:nvPicPr>
          <p:cNvPr id="30726" name="Picture 6" descr="http://kazachya.net/uploads/posts/2011-08/1313352094_razv.-rechi.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764704"/>
            <a:ext cx="2880320" cy="4040575"/>
          </a:xfrm>
          <a:prstGeom prst="rect">
            <a:avLst/>
          </a:prstGeom>
          <a:noFill/>
        </p:spPr>
      </p:pic>
      <p:pic>
        <p:nvPicPr>
          <p:cNvPr id="18438" name="Picture 6" descr="https://img.chaconne.ru/rsz/img/3880438.%5bw=300&amp;h=350%5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1412776"/>
            <a:ext cx="2776171" cy="4370596"/>
          </a:xfrm>
          <a:prstGeom prst="rect">
            <a:avLst/>
          </a:prstGeom>
          <a:noFill/>
        </p:spPr>
      </p:pic>
      <p:sp>
        <p:nvSpPr>
          <p:cNvPr id="18442" name="AutoShape 10" descr="https://cdn.27.ua/799/21/ec/74220_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44" name="Picture 12" descr="https://opt.detskoelukoshko.ru/wa-data/public/shop/products/87/03/90387/images/81773/81773.0x3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005064"/>
            <a:ext cx="3518941" cy="2643337"/>
          </a:xfrm>
          <a:prstGeom prst="rect">
            <a:avLst/>
          </a:prstGeom>
          <a:noFill/>
        </p:spPr>
      </p:pic>
      <p:pic>
        <p:nvPicPr>
          <p:cNvPr id="30724" name="Picture 4" descr="https://j.livelib.ru/boocover/1000106545/200/8ebb/__Narodnoe_iskusstvo_v_vospitanii_doshkolniko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2492896"/>
            <a:ext cx="2553072" cy="3868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95736" y="188640"/>
            <a:ext cx="513970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Наглядные пособия, картины, лепбук</a:t>
            </a:r>
          </a:p>
          <a:p>
            <a:pPr algn="ctr"/>
            <a:endParaRPr lang="ru-RU" dirty="0"/>
          </a:p>
        </p:txBody>
      </p:sp>
      <p:pic>
        <p:nvPicPr>
          <p:cNvPr id="4" name="Рисунок 3" descr="http://www.rudocs.exdat.com/data/337/336356/336356_html_75d582a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764704"/>
            <a:ext cx="3600400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410" name="Picture 2" descr="https://teleporto.ru/images/detailed/13908/1014081034.jpg?t=150242709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744135">
            <a:off x="830782" y="457010"/>
            <a:ext cx="2193442" cy="314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3501008"/>
            <a:ext cx="5393315" cy="3096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23928" y="260648"/>
            <a:ext cx="5220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Дидактические игры на знакомство с цветом</a:t>
            </a:r>
          </a:p>
          <a:p>
            <a:pPr algn="ctr"/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16390" name="Picture 6" descr="https://www.maam.ru/upload/blogs/detsad-410542-14809388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191319">
            <a:off x="421900" y="846004"/>
            <a:ext cx="3908953" cy="2930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220072" y="1124744"/>
            <a:ext cx="2629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«Бабочки и цветочки»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4088" y="2924944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«Разноцветные крышечки»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2" name="Picture 8" descr="https://www.maam.ru/upload/blogs/detsad-33785-14767652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129509">
            <a:off x="1303146" y="2947171"/>
            <a:ext cx="4948628" cy="3020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4" name="Picture 10" descr="https://i.pinimg.com/originals/52/68/ee/5268ee41d18aaf04699411745bd14ba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862141">
            <a:off x="6220307" y="4102328"/>
            <a:ext cx="1953468" cy="255375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004048" y="5661248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«Пюсла»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9513" y="116632"/>
            <a:ext cx="87849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 дети талантливы, поэтому необходимо вовремя заметить, почувствовать эти таланты и постараться, как можно раньше дать возможность детям проявить их на практике, в реальной жизни. Развивая с помощью взрослых художественно-творческие способности, ребёнок создаёт новые работы (рисунок, аппликация). Придумывая что-то неповторимое, он каждый раз экспериментирует со способами создания объекта. Дошкольник в своём эстетическом развитии проходит путь от элементарного наглядно - чувственного впечатления до создания оригинального образа (композиции) адекватными изобразительно – выразительными средствами.</a:t>
            </a:r>
          </a:p>
          <a:p>
            <a:endParaRPr lang="ru-RU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132504">
            <a:off x="653754" y="2977099"/>
            <a:ext cx="2088232" cy="36106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365" name="Picture 5" descr="C:\Users\123\Desktop\Фото для проекта\фото для проекта\DSCN31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423741">
            <a:off x="6032058" y="3105965"/>
            <a:ext cx="2538282" cy="3384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366" name="Picture 6" descr="C:\Users\123\Desktop\Фото Тамары\Пушкин\DSCN36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34850" y="2924944"/>
            <a:ext cx="3399857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521" y="4941168"/>
            <a:ext cx="87849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 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Рисование в детском саду это целенаправленное действие, затрагивающим многие аспекты воспитания и образования ребенка. Во первых – помимо уже знакомых карандашей, дети осваивают различные техники рисования в детском саду. С помощью красок ребенок учится передаче формы и цвета предмета. Усложнение техники рисования в детском саду карандашом позволяет более детализировать рисунки, научиться выделять части предмета.</a:t>
            </a:r>
          </a:p>
          <a:p>
            <a:endParaRPr lang="ru-RU" dirty="0"/>
          </a:p>
        </p:txBody>
      </p:sp>
      <p:pic>
        <p:nvPicPr>
          <p:cNvPr id="14337" name="Picture 1" descr="C:\Users\123\Desktop\Фото для проекта\фото для проекта\DSCN31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44033">
            <a:off x="64957" y="372100"/>
            <a:ext cx="3528392" cy="2646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C:\Users\123\Desktop\Новая папка\для ТН\Изображение 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69374">
            <a:off x="5242792" y="592562"/>
            <a:ext cx="3600400" cy="2700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339" name="Picture 3" descr="C:\Users\123\Desktop\Фото Тамары\рисунки чайник\Изображение 0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2168860"/>
            <a:ext cx="3851920" cy="28889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9512" y="260648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7030A0"/>
                </a:solidFill>
              </a:rPr>
              <a:t>     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Музыкальное развитие призвано решать несколько основных задач. Главная задача – общая духовная культура детей формируется именно на музыкальных занятиях в детском саду.</a:t>
            </a:r>
          </a:p>
          <a:p>
            <a:endParaRPr lang="ru-R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844824"/>
            <a:ext cx="6985028" cy="46548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627784" y="116632"/>
            <a:ext cx="4538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МУЗЫКАЛЬНОЕ РАЗВИТИЕ</a:t>
            </a:r>
            <a:endParaRPr lang="ru-RU" sz="2400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4047" y="116632"/>
            <a:ext cx="38884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      </a:t>
            </a:r>
            <a:r>
              <a:rPr lang="ru-RU" dirty="0" smtClean="0">
                <a:solidFill>
                  <a:schemeClr val="bg1"/>
                </a:solidFill>
              </a:rPr>
              <a:t>Музыкальные занятия в группе благотворно влияют на развитие музыкальных и творческих способностей детей. Музыкальная деятельность может быть самых разных видов – это помогает учесть возможности каждого ребенка.</a:t>
            </a:r>
          </a:p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8640"/>
            <a:ext cx="3770654" cy="3528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780928"/>
            <a:ext cx="3813820" cy="3325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6" name="Picture 2" descr="C:\Users\123\Desktop\Фото и видео с телефона мамы\20180221_1002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63180">
            <a:off x="509929" y="3348239"/>
            <a:ext cx="4871891" cy="27404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476672"/>
            <a:ext cx="871296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Знакомство детей с народной культурой является первым шагом в освоении богатств мировой культуры, общечеловеческих духовных ценностей. В нашей группе развитие детей на традициях музыкальной народной культуры является одним из основных направлений общего художественно-эстетического воспитания и образования дошкольника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75856" y="0"/>
            <a:ext cx="2582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ФОЛЬКЛОР</a:t>
            </a:r>
            <a:endParaRPr lang="ru-RU" sz="2400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4" descr="C:\Users\123\Desktop\Фото с моего телефона\20190304_1116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64382">
            <a:off x="154785" y="2757783"/>
            <a:ext cx="3328369" cy="2178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96099">
            <a:off x="5293160" y="2916129"/>
            <a:ext cx="3528392" cy="24190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265" name="Picture 1" descr="C:\Users\123\Desktop\Фото с моего телефона\20190304_113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2276872"/>
            <a:ext cx="2389766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3" y="692696"/>
            <a:ext cx="87849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   </a:t>
            </a:r>
            <a:r>
              <a:rPr lang="ru-RU" sz="2000" dirty="0" smtClean="0">
                <a:solidFill>
                  <a:schemeClr val="bg1"/>
                </a:solidFill>
              </a:rPr>
              <a:t>Театрализованная деятельность в детском саду – это хорошая возможность раскрытия творческого потенциала ребенка, воспитания творческой направленности личности. Дети учатся замечать в окружающем мире интересные идеи, воплощать их, создавать свой художественный образ персонажа, у них развивается творческое воображение, ассоциативное мышление, умение видеть необычные моменты в обыденном.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88640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ТЕАТРАЛЬЗОВАННАЯ ДЕЯТЕЛЬНОСТЬ</a:t>
            </a:r>
            <a:endParaRPr lang="ru-RU" sz="2400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123\Desktop\Фото Тамары\Пушкин\DSCN36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3068960"/>
            <a:ext cx="5389358" cy="34034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88569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     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Несмотря на то, что ребенок проводит в детском саду большую часть времени, семья остается важнейшим социальным институтом, оказывающим решающее влияние на развитие личности дошкольника. Поэтому сотрудничество с семьей строим по двум направлениям:</a:t>
            </a:r>
          </a:p>
          <a:p>
            <a:endParaRPr lang="ru-RU" dirty="0"/>
          </a:p>
        </p:txBody>
      </p:sp>
      <p:pic>
        <p:nvPicPr>
          <p:cNvPr id="4" name="Picture 2" descr="D:\МАМА\23.02.18\IMG_85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77050">
            <a:off x="286860" y="1904207"/>
            <a:ext cx="4666282" cy="3110854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51377">
            <a:off x="4165647" y="3114672"/>
            <a:ext cx="4584436" cy="3055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9512" y="116633"/>
            <a:ext cx="896448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Система художественно – эстетического развития призвана видеть прекрасное вокруг себя, в окружающей действительности. Для того, чтобы эта система воздействовала на ребенка наиболее эффективно и достигала поставленной цели, она должна быть, прежде всего, единой, объединяющей всю образовательную деятельность, режимные моменты, всю жизнь дошкольника, где каждый вид деятельности имеет свою четкую задачу в деле формирования эстетической культуры и личности дошкольника.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51" name="Picture 3" descr="C:\Users\123\Desktop\Фото для проекта\фото для проекта\DSCN32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492896"/>
            <a:ext cx="5280586" cy="3960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5536" y="116632"/>
            <a:ext cx="388843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Вовлечение семьи в образовательный и воспитательный процесс.</a:t>
            </a:r>
          </a:p>
          <a:p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56991"/>
            <a:ext cx="3096343" cy="33490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0" name="Picture 2" descr="C:\Users\123\Desktop\Фото и видео с телефона мамы\20180221_1012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196752"/>
            <a:ext cx="3312368" cy="5344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1" name="Picture 3" descr="C:\Users\123\Desktop\Фото и видео с телефона мамы\20180221_1008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260648"/>
            <a:ext cx="4956043" cy="27877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508104" y="692696"/>
            <a:ext cx="33123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Повышение психолого-педагогической культуры родителей через родительские собрания 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3068960"/>
            <a:ext cx="381642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консультации, семинары-практикумы. Мы оформляем папки – передвижки, ширмы, выпускаем фотогазеты для родителей о проведении культурно- значимых мероприятиях. 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123\Desktop\Новая папка\для ТН\Изображение 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992555" cy="3744416"/>
          </a:xfrm>
          <a:prstGeom prst="rect">
            <a:avLst/>
          </a:prstGeom>
          <a:noFill/>
        </p:spPr>
      </p:pic>
      <p:pic>
        <p:nvPicPr>
          <p:cNvPr id="7174" name="Picture 6" descr="http://sadik82.ru/uploads/posts/2016-07/1467635804_1264485077_ste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212976"/>
            <a:ext cx="5387607" cy="3384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188640"/>
            <a:ext cx="468052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результате проделанной работы дети приобрели: 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умения и навыки передавать впечатления о предметах и явлениях с помощью выразительных образов;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 них улучшилось восприятие, обогатился сенсорный опыт;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приобрели способность замечать, понимать изображение знакомых предметов, явлений и передавать их в рисунке; 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проявляют активность в восприятии прекрасного в окружающей действительности и искусстве; 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откликаются не только на содержание образа, но и на художественную форму; 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используют разнообразные средства и техники при передаче художественных образов.</a:t>
            </a:r>
          </a:p>
          <a:p>
            <a:endParaRPr lang="ru-RU" dirty="0"/>
          </a:p>
        </p:txBody>
      </p:sp>
      <p:pic>
        <p:nvPicPr>
          <p:cNvPr id="5121" name="Picture 1" descr="C:\Users\123\Desktop\Фото с моего телефона\20190222_0947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79334">
            <a:off x="4278495" y="843781"/>
            <a:ext cx="4315972" cy="2427734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4048" y="188640"/>
            <a:ext cx="413995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Художественно - эстетическое воспитание дошкольников не только формирует художественно- эстетическое отношение детей к искусству и действительности, но и параллельно вносит весомый вклад во всестороннее развитие ребёнка, способствует формированию нравственности человека, расширяя его познания об обществе, природе и мире в целом.</a:t>
            </a:r>
          </a:p>
          <a:p>
            <a:endParaRPr lang="ru-RU" dirty="0"/>
          </a:p>
        </p:txBody>
      </p:sp>
      <p:pic>
        <p:nvPicPr>
          <p:cNvPr id="4097" name="Picture 1" descr="C:\Users\123\Desktop\Фото с моего телефона\20190215_110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23134">
            <a:off x="384524" y="3260797"/>
            <a:ext cx="4443986" cy="2499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8" name="Picture 2" descr="C:\Users\123\Desktop\Фото с моего телефона\20190124_1655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95020">
            <a:off x="4519022" y="3989522"/>
            <a:ext cx="4200313" cy="236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259445">
            <a:off x="862521" y="371443"/>
            <a:ext cx="2292876" cy="32885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5536" y="116632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перспективе планируем продолжать совершенствовать систему работы по художественно-эстетическому развитию в соответствии с федеральными государственными основными стандартами дошкольного образования. 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293096"/>
            <a:ext cx="43204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Хочется, чтобы у наших детей пробуждалась вера в свои творческие способности, индивидуальность, неповторимость, вера в то, что он в этот мир пришел творить добро и красоту, приносить людям радость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340768"/>
            <a:ext cx="3842195" cy="2928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708920"/>
            <a:ext cx="4320480" cy="32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9512" y="1628800"/>
            <a:ext cx="1076549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внимание!!!</a:t>
            </a:r>
            <a:endParaRPr lang="ru-RU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99592" y="0"/>
            <a:ext cx="78488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Система работы по художественно – эстетическому развитию детей в группе «Морячок», состоит из взаимосвязанных между собой компонентов:</a:t>
            </a:r>
          </a:p>
          <a:p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28184" y="3573016"/>
            <a:ext cx="2448272" cy="30243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Организация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образователь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-ного процесса (работа с детьми и родителями) 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31840" y="3645024"/>
            <a:ext cx="2664296" cy="30243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3528" y="3645024"/>
            <a:ext cx="2448272" cy="30243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95536" y="2780928"/>
            <a:ext cx="22322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Обновление содержания образования (выбор программ и технологий) 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131840" y="2852936"/>
            <a:ext cx="259228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Создание условий для художественно- эстетического развития (создание предметно- пространственной среды) </a:t>
            </a:r>
            <a:endParaRPr lang="ru-RU" sz="2000" dirty="0"/>
          </a:p>
        </p:txBody>
      </p:sp>
      <p:pic>
        <p:nvPicPr>
          <p:cNvPr id="30722" name="Picture 2" descr="https://st2.depositphotos.com/3591429/5246/i/950/depositphotos_52463623-stock-photo-men-holding-jigsaw-puzz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980728"/>
            <a:ext cx="8064896" cy="244827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3569" y="116632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 компонент: Обновление содержания образования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(выбор программ и технологий)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980728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в группе строится в соответствии с требованиями «Примерной общеобразовательной программы дошкольного образования»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988840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«ОТ РОЖДЕНИЯ ДО ШКОЛЫ» под редакцией Н.Е. ВЕРАКСЫ, Т.С.КОМАРОВОЙ М.А. ВАСИЛЬЕВОЙ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2852936"/>
            <a:ext cx="6728996" cy="3744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7544" y="260648"/>
            <a:ext cx="8208912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своей работе используем следующие технологии: </a:t>
            </a:r>
          </a:p>
          <a:p>
            <a:endParaRPr lang="ru-RU" sz="2000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 Г.Н. Давыдова «</a:t>
            </a:r>
            <a:r>
              <a:rPr lang="ru-RU" sz="2000" dirty="0" err="1" smtClean="0">
                <a:solidFill>
                  <a:schemeClr val="bg1"/>
                </a:solidFill>
              </a:rPr>
              <a:t>Пластилинография</a:t>
            </a:r>
            <a:r>
              <a:rPr lang="ru-RU" sz="2000" dirty="0" smtClean="0">
                <a:solidFill>
                  <a:schemeClr val="bg1"/>
                </a:solidFill>
              </a:rPr>
              <a:t>»;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 К.К.Утробина, Г.Ф. Утробин. «Увлекательное рисование методом тычка с детьми 3-7 лет»;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 Л.Мешалкина «Мозаика из яичной скорлупы»;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 Н.В. Дубровская Н.В. «Цвет творчества»;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 «Технология организации интегративной деятельности старших дошкольников». Под ред. С.Е. </a:t>
            </a:r>
            <a:r>
              <a:rPr lang="ru-RU" sz="2000" dirty="0" err="1" smtClean="0">
                <a:solidFill>
                  <a:schemeClr val="bg1"/>
                </a:solidFill>
              </a:rPr>
              <a:t>Вершининой</a:t>
            </a:r>
            <a:r>
              <a:rPr lang="ru-RU" sz="2000" dirty="0" smtClean="0">
                <a:solidFill>
                  <a:schemeClr val="bg1"/>
                </a:solidFill>
              </a:rPr>
              <a:t>, В.А. </a:t>
            </a:r>
            <a:r>
              <a:rPr lang="ru-RU" sz="2000" dirty="0" err="1" smtClean="0">
                <a:solidFill>
                  <a:schemeClr val="bg1"/>
                </a:solidFill>
              </a:rPr>
              <a:t>Деркунской</a:t>
            </a:r>
            <a:endParaRPr lang="ru-RU" sz="2000" dirty="0" smtClean="0">
              <a:solidFill>
                <a:schemeClr val="bg1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 « Азбука соленого теста» О. </a:t>
            </a:r>
            <a:r>
              <a:rPr lang="ru-RU" sz="2000" dirty="0" err="1" smtClean="0">
                <a:solidFill>
                  <a:schemeClr val="bg1"/>
                </a:solidFill>
              </a:rPr>
              <a:t>Чибрикова</a:t>
            </a:r>
            <a:r>
              <a:rPr lang="ru-RU" sz="2000" dirty="0" smtClean="0">
                <a:solidFill>
                  <a:schemeClr val="bg1"/>
                </a:solidFill>
              </a:rPr>
              <a:t>. – </a:t>
            </a:r>
            <a:r>
              <a:rPr lang="ru-RU" sz="2000" dirty="0" err="1" smtClean="0">
                <a:solidFill>
                  <a:schemeClr val="bg1"/>
                </a:solidFill>
              </a:rPr>
              <a:t>М.:Эксмо</a:t>
            </a:r>
            <a:r>
              <a:rPr lang="ru-RU" sz="2000" dirty="0" smtClean="0">
                <a:solidFill>
                  <a:schemeClr val="bg1"/>
                </a:solidFill>
              </a:rPr>
              <a:t>, 2008. – (Азбука рукоделия).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smtClean="0">
                <a:solidFill>
                  <a:schemeClr val="bg1"/>
                </a:solidFill>
              </a:rPr>
              <a:t> «</a:t>
            </a:r>
            <a:r>
              <a:rPr lang="ru-RU" sz="2000" dirty="0" smtClean="0">
                <a:solidFill>
                  <a:schemeClr val="bg1"/>
                </a:solidFill>
              </a:rPr>
              <a:t>Детское рукоделие.  Художественный труд в детском саду и семье",   Пантелеева  Л.В.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Выготский</a:t>
            </a:r>
            <a:r>
              <a:rPr lang="ru-RU" sz="2000" dirty="0" smtClean="0">
                <a:solidFill>
                  <a:schemeClr val="bg1"/>
                </a:solidFill>
              </a:rPr>
              <a:t> Л.С. «Воображение и творчество в детском возрасте»  М. 1991г. и т.д.</a:t>
            </a: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solidFill>
                <a:schemeClr val="bg1"/>
              </a:solidFill>
            </a:endParaRPr>
          </a:p>
          <a:p>
            <a:pPr algn="just"/>
            <a:endParaRPr lang="ru-RU" sz="20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043608" y="116632"/>
            <a:ext cx="6768752" cy="8002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800" b="1" spc="150" dirty="0" smtClean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Методические пособия</a:t>
            </a:r>
          </a:p>
          <a:p>
            <a:pPr algn="ctr"/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122" name="Picture 2" descr="C:\Users\123\Desktop\Фото для проекта\фото для проекта\DSCN31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59022">
            <a:off x="301996" y="1197061"/>
            <a:ext cx="4400088" cy="3300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123\Desktop\Фото для проекта\фото для проекта\DSCN31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542498">
            <a:off x="4428658" y="2147669"/>
            <a:ext cx="4041283" cy="3960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8820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 I компонент: Создание условий для художественно - эстетического развития (создание предметно-пространственной среды)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79512" y="1052736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   </a:t>
            </a:r>
            <a:r>
              <a:rPr lang="ru-RU" sz="2000" dirty="0" smtClean="0">
                <a:solidFill>
                  <a:schemeClr val="bg1"/>
                </a:solidFill>
              </a:rPr>
              <a:t>Одним из важных условий реализации системы художественно-эстетического развития является правильная организация предметно-развивающей среды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6147" name="Picture 3" descr="C:\Users\123\Desktop\Фото для проекта\фото для проекта\DSCN32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40432">
            <a:off x="5142743" y="2140504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C:\Users\123\Desktop\Фото для проекта\фото для проекта\DSCN31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95039">
            <a:off x="320172" y="2364132"/>
            <a:ext cx="3227851" cy="242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C:\Users\123\Desktop\Фото для проекта\фото для проекта\DSCN31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077072"/>
            <a:ext cx="3432381" cy="2574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://anasko.ru/uploads/dleposts/2016-04/1461360416_blu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67744" y="0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группе имеются уголки: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20072" y="1124744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«Правила дорожного движения»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85317">
            <a:off x="151603" y="2944137"/>
            <a:ext cx="5446252" cy="3255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3" descr="C:\Users\123\Desktop\Фото для проекта\фото для проекта\DSCN31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435717">
            <a:off x="4764074" y="2135426"/>
            <a:ext cx="3995600" cy="2996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10496">
            <a:off x="106540" y="538644"/>
            <a:ext cx="5013460" cy="274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483768" y="6237312"/>
            <a:ext cx="32955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«Театральный»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00192" y="5517232"/>
            <a:ext cx="2448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«Уголок творчества»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2361</TotalTime>
  <Words>1169</Words>
  <Application>Microsoft Office PowerPoint</Application>
  <PresentationFormat>Экран (4:3)</PresentationFormat>
  <Paragraphs>114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Справедливость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RePack by SPecialiST</dc:creator>
  <cp:lastModifiedBy>RePack by SPecialiST</cp:lastModifiedBy>
  <cp:revision>252</cp:revision>
  <dcterms:created xsi:type="dcterms:W3CDTF">2018-02-05T16:39:21Z</dcterms:created>
  <dcterms:modified xsi:type="dcterms:W3CDTF">2019-09-11T15:36:29Z</dcterms:modified>
</cp:coreProperties>
</file>